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skh.am/am/%D5%A4%D5%A1%D5%BD%D5%A1%D6%80%D5%A1%D5%B6%D5%B6%D5%A5%D6%80/%D5%BD%D5%A5%D5%B4%D5%AB%D5%B6%D5%A1%D6%80%D5%B6%D5%A5%D6%8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260648"/>
            <a:ext cx="3330704" cy="19177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Sylfaen" pitchFamily="18" charset="0"/>
              </a:rPr>
              <a:t>«</a:t>
            </a:r>
            <a:r>
              <a:rPr lang="hy-AM" dirty="0" smtClean="0">
                <a:latin typeface="Sylfaen" pitchFamily="18" charset="0"/>
              </a:rPr>
              <a:t>Մխիթար Սեբաստացի</a:t>
            </a:r>
            <a:r>
              <a:rPr lang="ru-RU" dirty="0" smtClean="0">
                <a:latin typeface="Sylfaen" pitchFamily="18" charset="0"/>
              </a:rPr>
              <a:t>»</a:t>
            </a:r>
            <a:r>
              <a:rPr lang="hy-AM" dirty="0" smtClean="0">
                <a:latin typeface="Sylfaen" pitchFamily="18" charset="0"/>
              </a:rPr>
              <a:t> կրթահամալիր </a:t>
            </a:r>
            <a:br>
              <a:rPr lang="hy-AM" dirty="0" smtClean="0">
                <a:latin typeface="Sylfaen" pitchFamily="18" charset="0"/>
              </a:rPr>
            </a:br>
            <a:endParaRPr lang="ru-RU" dirty="0">
              <a:latin typeface="Sylfae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2420888"/>
            <a:ext cx="3816424" cy="3600400"/>
          </a:xfrm>
        </p:spPr>
        <p:txBody>
          <a:bodyPr>
            <a:normAutofit/>
          </a:bodyPr>
          <a:lstStyle/>
          <a:p>
            <a:pPr algn="r"/>
            <a:endParaRPr lang="ru-RU" dirty="0" smtClean="0">
              <a:latin typeface="Sylfaen" pitchFamily="18" charset="0"/>
            </a:endParaRPr>
          </a:p>
          <a:p>
            <a:pPr algn="r"/>
            <a:r>
              <a:rPr lang="hy-AM" dirty="0" smtClean="0">
                <a:latin typeface="Sylfaen" pitchFamily="18" charset="0"/>
              </a:rPr>
              <a:t>Դասավանդողների գարնանային դպրոց </a:t>
            </a:r>
            <a:r>
              <a:rPr lang="en-US" dirty="0" smtClean="0">
                <a:latin typeface="Sylfaen" pitchFamily="18" charset="0"/>
              </a:rPr>
              <a:t>2013</a:t>
            </a:r>
            <a:r>
              <a:rPr lang="hy-AM" dirty="0" smtClean="0">
                <a:latin typeface="Sylfaen" pitchFamily="18" charset="0"/>
              </a:rPr>
              <a:t>թ.</a:t>
            </a:r>
          </a:p>
          <a:p>
            <a:pPr algn="r"/>
            <a:endParaRPr lang="ru-RU" dirty="0" smtClean="0">
              <a:latin typeface="Sylfaen" pitchFamily="18" charset="0"/>
            </a:endParaRPr>
          </a:p>
          <a:p>
            <a:pPr algn="r"/>
            <a:r>
              <a:rPr lang="hy-AM" dirty="0" smtClean="0">
                <a:latin typeface="Sylfaen" pitchFamily="18" charset="0"/>
              </a:rPr>
              <a:t>Հաշվետվություն</a:t>
            </a:r>
          </a:p>
          <a:p>
            <a:pPr algn="r"/>
            <a:endParaRPr lang="ru-RU" dirty="0" smtClean="0">
              <a:latin typeface="Sylfaen" pitchFamily="18" charset="0"/>
            </a:endParaRPr>
          </a:p>
          <a:p>
            <a:pPr algn="r"/>
            <a:endParaRPr lang="ru-RU" dirty="0">
              <a:latin typeface="Sylfaen" pitchFamily="18" charset="0"/>
            </a:endParaRPr>
          </a:p>
          <a:p>
            <a:pPr algn="r"/>
            <a:r>
              <a:rPr lang="hy-AM" dirty="0" smtClean="0">
                <a:latin typeface="Sylfaen" pitchFamily="18" charset="0"/>
              </a:rPr>
              <a:t>Համակարգող՝ Նաիրա Նիկողոսյան</a:t>
            </a:r>
            <a:endParaRPr lang="ru-RU" dirty="0">
              <a:latin typeface="Sylfae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Ամառային դպրոցին` առաջարկ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Աշխատանքային խմբերի ծրագրերի ու արդյունքների</a:t>
            </a:r>
            <a:r>
              <a:rPr lang="hy-AM" dirty="0" smtClean="0"/>
              <a:t> ամենօրյա</a:t>
            </a:r>
            <a:r>
              <a:rPr lang="ru-RU" dirty="0" smtClean="0"/>
              <a:t> </a:t>
            </a:r>
            <a:r>
              <a:rPr lang="hy-AM" dirty="0" smtClean="0"/>
              <a:t>պարտադիր </a:t>
            </a:r>
            <a:r>
              <a:rPr lang="ru-RU" dirty="0" err="1" smtClean="0"/>
              <a:t>հրապարակումները</a:t>
            </a:r>
            <a:r>
              <a:rPr lang="ru-RU" dirty="0" smtClean="0"/>
              <a:t> </a:t>
            </a:r>
            <a:r>
              <a:rPr lang="en-US" dirty="0" err="1" smtClean="0"/>
              <a:t>mskh</a:t>
            </a:r>
            <a:r>
              <a:rPr lang="ru-RU" dirty="0" smtClean="0"/>
              <a:t>.</a:t>
            </a:r>
            <a:r>
              <a:rPr lang="en-US" dirty="0" smtClean="0"/>
              <a:t>am</a:t>
            </a:r>
            <a:r>
              <a:rPr lang="ru-RU" dirty="0" smtClean="0"/>
              <a:t>-ում </a:t>
            </a:r>
            <a:r>
              <a:rPr lang="en-US" dirty="0" smtClean="0"/>
              <a:t>(</a:t>
            </a:r>
            <a:r>
              <a:rPr lang="ru-RU" dirty="0" smtClean="0"/>
              <a:t>գարնանային դպրոցում  ամենօրյա չի եղել, ստեղծված նյութերը ամբողջական չեն հրապարակվել</a:t>
            </a:r>
            <a:r>
              <a:rPr lang="en-US" dirty="0" smtClean="0"/>
              <a:t>)</a:t>
            </a:r>
            <a:endParaRPr lang="hy-AM" dirty="0" smtClean="0"/>
          </a:p>
          <a:p>
            <a:r>
              <a:rPr lang="ru-RU" dirty="0" err="1" smtClean="0"/>
              <a:t>գնահատման կենտրոնի մանրամասն վերլուծությունը</a:t>
            </a:r>
            <a:endParaRPr lang="hy-AM" dirty="0" smtClean="0"/>
          </a:p>
          <a:p>
            <a:r>
              <a:rPr lang="ru-RU" dirty="0" smtClean="0"/>
              <a:t>Դասավանդողների ամենօրյա հաշվառում</a:t>
            </a:r>
            <a:r>
              <a:rPr lang="en-US" dirty="0" smtClean="0"/>
              <a:t>(</a:t>
            </a:r>
            <a:r>
              <a:rPr lang="ru-RU" dirty="0" smtClean="0"/>
              <a:t>կադրեր</a:t>
            </a:r>
            <a:r>
              <a:rPr lang="en-US" dirty="0" smtClean="0"/>
              <a:t>)</a:t>
            </a:r>
            <a:endParaRPr lang="hy-AM" dirty="0" smtClean="0"/>
          </a:p>
          <a:p>
            <a:r>
              <a:rPr lang="ru-RU" dirty="0" err="1" smtClean="0"/>
              <a:t>Հեռավար, առցանց  ակտիվ մասնակցության կազմակերպում</a:t>
            </a:r>
            <a:endParaRPr lang="hy-AM" dirty="0" smtClean="0"/>
          </a:p>
          <a:p>
            <a:r>
              <a:rPr lang="en-US" dirty="0" err="1" smtClean="0"/>
              <a:t>Այլ</a:t>
            </a:r>
            <a:r>
              <a:rPr lang="hy-AM" dirty="0" smtClean="0"/>
              <a:t> </a:t>
            </a:r>
            <a:r>
              <a:rPr lang="en-US" dirty="0" err="1" smtClean="0"/>
              <a:t>լրատվամիջոցներով</a:t>
            </a:r>
            <a:r>
              <a:rPr lang="hy-AM" dirty="0" smtClean="0"/>
              <a:t> </a:t>
            </a:r>
            <a:r>
              <a:rPr lang="en-US" dirty="0" err="1" smtClean="0"/>
              <a:t>հրապարակումներ</a:t>
            </a:r>
            <a:r>
              <a:rPr lang="ru-RU" dirty="0" smtClean="0"/>
              <a:t>, </a:t>
            </a:r>
            <a:r>
              <a:rPr lang="ru-RU" dirty="0" err="1" smtClean="0"/>
              <a:t>հարցազրույցներ, մամուլի ասուլիսներ</a:t>
            </a:r>
            <a:endParaRPr lang="hy-AM" dirty="0" smtClean="0"/>
          </a:p>
          <a:p>
            <a:r>
              <a:rPr lang="ru-RU" dirty="0" err="1" smtClean="0"/>
              <a:t>Մասնակիցների աշխարհագրության ընդարձակում</a:t>
            </a:r>
            <a:endParaRPr lang="hy-AM" dirty="0" smtClean="0"/>
          </a:p>
          <a:p>
            <a:r>
              <a:rPr lang="hy-AM" dirty="0" smtClean="0"/>
              <a:t>Ե</a:t>
            </a:r>
            <a:r>
              <a:rPr lang="ru-RU" dirty="0" smtClean="0"/>
              <a:t>րկօրյա սեմինար-քննարկում գործընկեր կազմակերպությունների, դպրոցների հետ Երևանից դուրս</a:t>
            </a:r>
          </a:p>
          <a:p>
            <a:r>
              <a:rPr lang="ru-RU" dirty="0" smtClean="0"/>
              <a:t>Ամառային ճամբարների ընդլայնում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Մասնակիցներ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3"/>
            <a:ext cx="8104414" cy="4521684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err="1" smtClean="0">
                <a:latin typeface="Sylfaen" pitchFamily="18" charset="0"/>
              </a:rPr>
              <a:t>Կրթահամալիրի</a:t>
            </a:r>
            <a:r>
              <a:rPr lang="hy-AM" sz="2800" b="1" dirty="0" smtClean="0">
                <a:latin typeface="Sylfaen" pitchFamily="18" charset="0"/>
              </a:rPr>
              <a:t> </a:t>
            </a:r>
            <a:r>
              <a:rPr lang="en-US" sz="2800" b="1" dirty="0" err="1" smtClean="0">
                <a:latin typeface="Sylfaen" pitchFamily="18" charset="0"/>
              </a:rPr>
              <a:t>դասավանդողներ</a:t>
            </a:r>
            <a:r>
              <a:rPr lang="ru-RU" sz="2800" dirty="0" smtClean="0">
                <a:latin typeface="Sylfaen" pitchFamily="18" charset="0"/>
              </a:rPr>
              <a:t/>
            </a:r>
            <a:br>
              <a:rPr lang="ru-RU" sz="2800" dirty="0" smtClean="0">
                <a:latin typeface="Sylfaen" pitchFamily="18" charset="0"/>
              </a:rPr>
            </a:br>
            <a:r>
              <a:rPr lang="ru-RU" sz="2800" dirty="0" smtClean="0">
                <a:latin typeface="Sylfaen" pitchFamily="18" charset="0"/>
              </a:rPr>
              <a:t>	</a:t>
            </a:r>
            <a:r>
              <a:rPr lang="en-US" sz="2800" dirty="0" err="1" smtClean="0">
                <a:latin typeface="Sylfaen" pitchFamily="18" charset="0"/>
              </a:rPr>
              <a:t>առկա</a:t>
            </a:r>
            <a:r>
              <a:rPr lang="ru-RU" sz="2800" dirty="0" smtClean="0">
                <a:latin typeface="Sylfaen" pitchFamily="18" charset="0"/>
              </a:rPr>
              <a:t>, </a:t>
            </a:r>
            <a:r>
              <a:rPr lang="en-US" sz="2800" dirty="0" err="1" smtClean="0">
                <a:latin typeface="Sylfaen" pitchFamily="18" charset="0"/>
              </a:rPr>
              <a:t>հեռավար</a:t>
            </a:r>
            <a:endParaRPr lang="hy-AM" sz="2800" dirty="0" smtClean="0">
              <a:latin typeface="Sylfaen" pitchFamily="18" charset="0"/>
            </a:endParaRPr>
          </a:p>
          <a:p>
            <a:r>
              <a:rPr lang="ru-RU" sz="2800" dirty="0" smtClean="0">
                <a:latin typeface="Sylfaen" pitchFamily="18" charset="0"/>
              </a:rPr>
              <a:t>15 </a:t>
            </a:r>
            <a:r>
              <a:rPr lang="ru-RU" sz="2800" dirty="0" err="1" smtClean="0">
                <a:latin typeface="Sylfaen" pitchFamily="18" charset="0"/>
              </a:rPr>
              <a:t>դասվար-դաստիարակներ</a:t>
            </a:r>
            <a:r>
              <a:rPr lang="ru-RU" sz="2800" dirty="0" smtClean="0">
                <a:latin typeface="Sylfaen" pitchFamily="18" charset="0"/>
              </a:rPr>
              <a:t>, </a:t>
            </a:r>
            <a:r>
              <a:rPr lang="ru-RU" sz="2800" dirty="0" err="1" smtClean="0">
                <a:latin typeface="Sylfaen" pitchFamily="18" charset="0"/>
              </a:rPr>
              <a:t>ովքեր եռամսյա վերապատրաստում են անցնում կրթահամալիրում</a:t>
            </a:r>
            <a:endParaRPr lang="ru-RU" sz="2800" dirty="0" smtClean="0">
              <a:latin typeface="Sylfaen" pitchFamily="18" charset="0"/>
            </a:endParaRPr>
          </a:p>
          <a:p>
            <a:r>
              <a:rPr lang="en-US" sz="2800" b="1" dirty="0" err="1" smtClean="0">
                <a:latin typeface="Sylfaen" pitchFamily="18" charset="0"/>
              </a:rPr>
              <a:t>Այլ</a:t>
            </a:r>
            <a:r>
              <a:rPr lang="hy-AM" sz="2800" b="1" dirty="0" smtClean="0">
                <a:latin typeface="Sylfaen" pitchFamily="18" charset="0"/>
              </a:rPr>
              <a:t> </a:t>
            </a:r>
            <a:r>
              <a:rPr lang="en-US" sz="2800" b="1" dirty="0" err="1" smtClean="0">
                <a:latin typeface="Sylfaen" pitchFamily="18" charset="0"/>
              </a:rPr>
              <a:t>դպրոցներ</a:t>
            </a:r>
            <a:r>
              <a:rPr lang="ru-RU" sz="2800" b="1" dirty="0" smtClean="0">
                <a:latin typeface="Sylfae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Sylfaen" pitchFamily="18" charset="0"/>
              </a:rPr>
              <a:t> </a:t>
            </a:r>
            <a:r>
              <a:rPr lang="ru-RU" sz="2800" dirty="0" smtClean="0">
                <a:latin typeface="Sylfaen" pitchFamily="18" charset="0"/>
              </a:rPr>
              <a:t>        4 </a:t>
            </a:r>
            <a:r>
              <a:rPr lang="en-US" sz="2800" dirty="0" err="1" smtClean="0">
                <a:latin typeface="Sylfaen" pitchFamily="18" charset="0"/>
              </a:rPr>
              <a:t>դպրոց</a:t>
            </a:r>
            <a:r>
              <a:rPr lang="hy-AM" sz="2800" dirty="0" smtClean="0">
                <a:latin typeface="Sylfaen" pitchFamily="18" charset="0"/>
              </a:rPr>
              <a:t> </a:t>
            </a:r>
            <a:r>
              <a:rPr lang="ru-RU" dirty="0" smtClean="0">
                <a:latin typeface="Sylfaen" pitchFamily="18" charset="0"/>
              </a:rPr>
              <a:t>(</a:t>
            </a:r>
            <a:r>
              <a:rPr lang="ru-RU" sz="2400" dirty="0" smtClean="0">
                <a:latin typeface="Sylfaen" pitchFamily="18" charset="0"/>
              </a:rPr>
              <a:t>97</a:t>
            </a:r>
            <a:r>
              <a:rPr lang="en-US" sz="2400" dirty="0" err="1" smtClean="0">
                <a:latin typeface="Sylfaen" pitchFamily="18" charset="0"/>
              </a:rPr>
              <a:t>ավագ</a:t>
            </a:r>
            <a:r>
              <a:rPr lang="ru-RU" sz="2400" dirty="0" smtClean="0">
                <a:latin typeface="Sylfaen" pitchFamily="18" charset="0"/>
              </a:rPr>
              <a:t>,108 </a:t>
            </a:r>
            <a:r>
              <a:rPr lang="en-US" sz="2400" dirty="0" err="1" smtClean="0">
                <a:latin typeface="Sylfaen" pitchFamily="18" charset="0"/>
              </a:rPr>
              <a:t>դպրոց</a:t>
            </a:r>
            <a:r>
              <a:rPr lang="ru-RU" sz="2400" dirty="0" smtClean="0">
                <a:latin typeface="Sylfaen" pitchFamily="18" charset="0"/>
              </a:rPr>
              <a:t>, </a:t>
            </a:r>
            <a:r>
              <a:rPr lang="en-US" sz="2400" dirty="0" err="1" smtClean="0">
                <a:latin typeface="Sylfaen" pitchFamily="18" charset="0"/>
              </a:rPr>
              <a:t>Էջմիածնի</a:t>
            </a:r>
            <a:r>
              <a:rPr lang="ru-RU" sz="2400" dirty="0" smtClean="0">
                <a:latin typeface="Sylfaen" pitchFamily="18" charset="0"/>
              </a:rPr>
              <a:t> 4, Զովունու Ռ. Բաղդասարյանի դպրոց</a:t>
            </a:r>
            <a:r>
              <a:rPr lang="ru-RU" dirty="0" smtClean="0">
                <a:latin typeface="Sylfaen" pitchFamily="18" charset="0"/>
              </a:rPr>
              <a:t>)</a:t>
            </a:r>
            <a:endParaRPr lang="ru-RU" dirty="0">
              <a:latin typeface="Sylfae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Sylfaen" pitchFamily="18" charset="0"/>
              </a:rPr>
              <a:t>       Դպրոցներ, որոնք մասնակցել են սովորողների ու դասավանդողների ուսումնական ճամբարներին. </a:t>
            </a:r>
            <a:r>
              <a:rPr lang="en-US" sz="2400" dirty="0" err="1" smtClean="0">
                <a:latin typeface="Sylfaen" pitchFamily="18" charset="0"/>
              </a:rPr>
              <a:t>Լոռու</a:t>
            </a:r>
            <a:r>
              <a:rPr lang="hy-AM" sz="2400" dirty="0" smtClean="0">
                <a:latin typeface="Sylfaen" pitchFamily="18" charset="0"/>
              </a:rPr>
              <a:t> </a:t>
            </a:r>
            <a:r>
              <a:rPr lang="en-US" sz="2400" dirty="0" err="1" smtClean="0">
                <a:latin typeface="Sylfaen" pitchFamily="18" charset="0"/>
              </a:rPr>
              <a:t>դպրոցներ</a:t>
            </a:r>
            <a:r>
              <a:rPr lang="ru-RU" sz="2400" dirty="0" smtClean="0">
                <a:latin typeface="Sylfaen" pitchFamily="18" charset="0"/>
              </a:rPr>
              <a:t>, </a:t>
            </a:r>
            <a:r>
              <a:rPr lang="en-US" sz="2400" dirty="0" err="1" smtClean="0">
                <a:latin typeface="Sylfaen" pitchFamily="18" charset="0"/>
              </a:rPr>
              <a:t>Վայոց</a:t>
            </a:r>
            <a:r>
              <a:rPr lang="hy-AM" sz="2400" dirty="0" smtClean="0">
                <a:latin typeface="Sylfaen" pitchFamily="18" charset="0"/>
              </a:rPr>
              <a:t> </a:t>
            </a:r>
            <a:r>
              <a:rPr lang="en-US" sz="2400" dirty="0" err="1" smtClean="0">
                <a:latin typeface="Sylfaen" pitchFamily="18" charset="0"/>
              </a:rPr>
              <a:t>ՁորիՄարտիրոս</a:t>
            </a:r>
            <a:r>
              <a:rPr lang="ru-RU" sz="2400" dirty="0" smtClean="0">
                <a:latin typeface="Sylfaen" pitchFamily="18" charset="0"/>
              </a:rPr>
              <a:t>, </a:t>
            </a:r>
            <a:r>
              <a:rPr lang="en-US" sz="2400" dirty="0" err="1" smtClean="0">
                <a:latin typeface="Sylfaen" pitchFamily="18" charset="0"/>
              </a:rPr>
              <a:t>Խնձորուտ</a:t>
            </a:r>
            <a:r>
              <a:rPr lang="hy-AM" sz="2400" dirty="0" smtClean="0">
                <a:latin typeface="Sylfaen" pitchFamily="18" charset="0"/>
              </a:rPr>
              <a:t> </a:t>
            </a:r>
            <a:r>
              <a:rPr lang="en-US" sz="2400" dirty="0" err="1" smtClean="0">
                <a:latin typeface="Sylfaen" pitchFamily="18" charset="0"/>
              </a:rPr>
              <a:t>գյուղի</a:t>
            </a:r>
            <a:r>
              <a:rPr lang="hy-AM" sz="2400" dirty="0" smtClean="0">
                <a:latin typeface="Sylfaen" pitchFamily="18" charset="0"/>
              </a:rPr>
              <a:t> </a:t>
            </a:r>
            <a:r>
              <a:rPr lang="en-US" sz="2400" dirty="0" err="1" smtClean="0">
                <a:latin typeface="Sylfaen" pitchFamily="18" charset="0"/>
              </a:rPr>
              <a:t>դպրոցներ</a:t>
            </a:r>
            <a:r>
              <a:rPr lang="ru-RU" sz="2400" dirty="0" smtClean="0">
                <a:latin typeface="Sylfaen" pitchFamily="18" charset="0"/>
              </a:rPr>
              <a:t>, </a:t>
            </a:r>
            <a:r>
              <a:rPr lang="en-US" sz="2400" dirty="0" err="1" smtClean="0">
                <a:latin typeface="Sylfaen" pitchFamily="18" charset="0"/>
              </a:rPr>
              <a:t>Արցախի</a:t>
            </a:r>
            <a:r>
              <a:rPr lang="hy-AM" sz="2400" dirty="0" smtClean="0">
                <a:latin typeface="Sylfaen" pitchFamily="18" charset="0"/>
              </a:rPr>
              <a:t> </a:t>
            </a:r>
            <a:r>
              <a:rPr lang="en-US" sz="2400" dirty="0" err="1" smtClean="0">
                <a:latin typeface="Sylfaen" pitchFamily="18" charset="0"/>
              </a:rPr>
              <a:t>դպրոցներ</a:t>
            </a:r>
            <a:r>
              <a:rPr lang="ru-RU" sz="2400" dirty="0" smtClean="0">
                <a:latin typeface="Sylfaen" pitchFamily="18" charset="0"/>
              </a:rPr>
              <a:t>, Վրաստանի դպրոցներ</a:t>
            </a:r>
            <a:r>
              <a:rPr lang="ru-RU" dirty="0" smtClean="0">
                <a:latin typeface="Sylfaen" pitchFamily="18" charset="0"/>
              </a:rPr>
              <a:t>), </a:t>
            </a:r>
            <a:endParaRPr lang="ru-RU" dirty="0">
              <a:latin typeface="Sylfae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Կազմակերպում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>
                <a:latin typeface="Sylfaen" pitchFamily="18" charset="0"/>
              </a:rPr>
              <a:t>Գարնանային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դպրոցի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նախագիծը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մի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քանի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շաբաթ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առաջ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հրապարակվել</a:t>
            </a:r>
            <a:r>
              <a:rPr lang="en-US" sz="2800" dirty="0" smtClean="0">
                <a:latin typeface="Sylfaen" pitchFamily="18" charset="0"/>
              </a:rPr>
              <a:t> է </a:t>
            </a:r>
            <a:r>
              <a:rPr lang="hy-AM" sz="2800" dirty="0" smtClean="0">
                <a:latin typeface="Sylfaen" pitchFamily="18" charset="0"/>
              </a:rPr>
              <a:t>,</a:t>
            </a:r>
            <a:r>
              <a:rPr lang="ru-RU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քննարկվել</a:t>
            </a:r>
            <a:r>
              <a:rPr lang="en-US" sz="2800" dirty="0" smtClean="0">
                <a:latin typeface="Sylfaen" pitchFamily="18" charset="0"/>
              </a:rPr>
              <a:t> է</a:t>
            </a:r>
            <a:r>
              <a:rPr lang="ru-RU" sz="2800" dirty="0" smtClean="0">
                <a:latin typeface="Sylfaen" pitchFamily="18" charset="0"/>
              </a:rPr>
              <a:t>, </a:t>
            </a:r>
            <a:r>
              <a:rPr lang="en-US" sz="2800" dirty="0" err="1" smtClean="0">
                <a:latin typeface="Sylfaen" pitchFamily="18" charset="0"/>
              </a:rPr>
              <a:t>իսկ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իրագործման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փուլում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ամեն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օր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հրապարակվել</a:t>
            </a:r>
            <a:r>
              <a:rPr lang="en-US" sz="2800" dirty="0" smtClean="0">
                <a:latin typeface="Sylfaen" pitchFamily="18" charset="0"/>
              </a:rPr>
              <a:t> է </a:t>
            </a:r>
            <a:r>
              <a:rPr lang="en-US" sz="2800" dirty="0" err="1" smtClean="0">
                <a:latin typeface="Sylfaen" pitchFamily="18" charset="0"/>
              </a:rPr>
              <a:t>հաջորդ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օրվա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մանրամասն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ծրագիրը</a:t>
            </a:r>
            <a:r>
              <a:rPr lang="hy-AM" sz="2800" dirty="0" smtClean="0">
                <a:latin typeface="Sylfaen" pitchFamily="18" charset="0"/>
              </a:rPr>
              <a:t>:</a:t>
            </a:r>
          </a:p>
          <a:p>
            <a:r>
              <a:rPr lang="hy-AM" sz="2800" dirty="0" smtClean="0">
                <a:latin typeface="Sylfaen" pitchFamily="18" charset="0"/>
              </a:rPr>
              <a:t>Ուսումնական ճամբարների ծրագրերը,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hy-AM" sz="2800" dirty="0" smtClean="0">
                <a:latin typeface="Sylfaen" pitchFamily="18" charset="0"/>
              </a:rPr>
              <a:t>հաշվետվությունները հրապարակվել են կայքում</a:t>
            </a:r>
            <a:endParaRPr lang="ru-RU" sz="2800" dirty="0">
              <a:latin typeface="Sylfae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Սեմինարների կառուցվածք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492" y="2323652"/>
            <a:ext cx="7272924" cy="4129684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b="1" dirty="0" err="1" smtClean="0">
                <a:latin typeface="Sylfaen" pitchFamily="18" charset="0"/>
              </a:rPr>
              <a:t>Երևանում</a:t>
            </a:r>
            <a:endParaRPr lang="en-US" b="1" dirty="0" smtClean="0">
              <a:latin typeface="Sylfaen" pitchFamily="18" charset="0"/>
            </a:endParaRPr>
          </a:p>
          <a:p>
            <a:r>
              <a:rPr lang="hy-AM" dirty="0" smtClean="0">
                <a:latin typeface="Sylfaen" pitchFamily="18" charset="0"/>
              </a:rPr>
              <a:t>Առավոտյան </a:t>
            </a:r>
            <a:r>
              <a:rPr lang="hy-AM" dirty="0" smtClean="0">
                <a:latin typeface="Sylfaen" pitchFamily="18" charset="0"/>
              </a:rPr>
              <a:t>ընդհանուր պարապմունք</a:t>
            </a:r>
          </a:p>
          <a:p>
            <a:r>
              <a:rPr lang="hy-AM" dirty="0" smtClean="0">
                <a:latin typeface="Sylfaen" pitchFamily="18" charset="0"/>
              </a:rPr>
              <a:t>Սեմինարներ</a:t>
            </a:r>
          </a:p>
          <a:p>
            <a:pPr>
              <a:buNone/>
            </a:pPr>
            <a:r>
              <a:rPr lang="hy-AM" dirty="0" smtClean="0">
                <a:latin typeface="Sylfaen" pitchFamily="18" charset="0"/>
              </a:rPr>
              <a:t>          - առարկայական խմբերով</a:t>
            </a:r>
            <a:br>
              <a:rPr lang="hy-AM" dirty="0" smtClean="0">
                <a:latin typeface="Sylfaen" pitchFamily="18" charset="0"/>
              </a:rPr>
            </a:br>
            <a:r>
              <a:rPr lang="hy-AM" dirty="0" smtClean="0">
                <a:latin typeface="Sylfaen" pitchFamily="18" charset="0"/>
              </a:rPr>
              <a:t>      - փոքր խմբերով </a:t>
            </a:r>
            <a:r>
              <a:rPr lang="en-US" dirty="0" smtClean="0">
                <a:latin typeface="Sylfaen" pitchFamily="18" charset="0"/>
              </a:rPr>
              <a:t>(</a:t>
            </a:r>
            <a:r>
              <a:rPr lang="hy-AM" dirty="0" smtClean="0">
                <a:latin typeface="Sylfaen" pitchFamily="18" charset="0"/>
              </a:rPr>
              <a:t>Նախագծեր</a:t>
            </a:r>
            <a:r>
              <a:rPr lang="en-US" dirty="0" smtClean="0">
                <a:latin typeface="Sylfaen" pitchFamily="18" charset="0"/>
              </a:rPr>
              <a:t>)</a:t>
            </a:r>
            <a:endParaRPr lang="hy-AM" dirty="0" smtClean="0">
              <a:latin typeface="Sylfaen" pitchFamily="18" charset="0"/>
            </a:endParaRPr>
          </a:p>
          <a:p>
            <a:r>
              <a:rPr lang="en-US" dirty="0" err="1" smtClean="0">
                <a:latin typeface="Sylfaen" pitchFamily="18" charset="0"/>
              </a:rPr>
              <a:t>սպորտային</a:t>
            </a:r>
            <a:r>
              <a:rPr lang="en-US" dirty="0" smtClean="0">
                <a:latin typeface="Sylfaen" pitchFamily="18" charset="0"/>
              </a:rPr>
              <a:t> </a:t>
            </a:r>
            <a:r>
              <a:rPr lang="en-US" dirty="0" err="1" smtClean="0">
                <a:latin typeface="Sylfaen" pitchFamily="18" charset="0"/>
              </a:rPr>
              <a:t>ակու</a:t>
            </a:r>
            <a:r>
              <a:rPr lang="hy-AM" dirty="0" smtClean="0">
                <a:latin typeface="Sylfaen" pitchFamily="18" charset="0"/>
              </a:rPr>
              <a:t>մ</a:t>
            </a:r>
            <a:r>
              <a:rPr lang="en-US" dirty="0" err="1" smtClean="0">
                <a:latin typeface="Sylfaen" pitchFamily="18" charset="0"/>
              </a:rPr>
              <a:t>բներ</a:t>
            </a:r>
            <a:endParaRPr lang="hy-AM" dirty="0" smtClean="0">
              <a:latin typeface="Sylfaen" pitchFamily="18" charset="0"/>
            </a:endParaRPr>
          </a:p>
          <a:p>
            <a:r>
              <a:rPr lang="ru-RU" dirty="0" smtClean="0">
                <a:latin typeface="Sylfaen" pitchFamily="18" charset="0"/>
              </a:rPr>
              <a:t> </a:t>
            </a:r>
            <a:r>
              <a:rPr lang="en-US" dirty="0" err="1" smtClean="0">
                <a:latin typeface="Sylfaen" pitchFamily="18" charset="0"/>
              </a:rPr>
              <a:t>մարմնամարզությու</a:t>
            </a:r>
            <a:r>
              <a:rPr lang="hy-AM" dirty="0" smtClean="0">
                <a:latin typeface="Sylfaen" pitchFamily="18" charset="0"/>
              </a:rPr>
              <a:t>ն</a:t>
            </a:r>
          </a:p>
          <a:p>
            <a:r>
              <a:rPr lang="hy-AM" dirty="0" smtClean="0">
                <a:latin typeface="Sylfaen" pitchFamily="18" charset="0"/>
              </a:rPr>
              <a:t>պար</a:t>
            </a:r>
          </a:p>
          <a:p>
            <a:r>
              <a:rPr lang="ru-RU" dirty="0" smtClean="0">
                <a:latin typeface="Sylfaen" pitchFamily="18" charset="0"/>
              </a:rPr>
              <a:t> </a:t>
            </a:r>
            <a:r>
              <a:rPr lang="en-US" dirty="0" smtClean="0">
                <a:latin typeface="Sylfaen" pitchFamily="18" charset="0"/>
              </a:rPr>
              <a:t>Դ</a:t>
            </a:r>
            <a:r>
              <a:rPr lang="hy-AM" dirty="0" smtClean="0">
                <a:latin typeface="Sylfaen" pitchFamily="18" charset="0"/>
              </a:rPr>
              <a:t>պրոցական բակը՝ կրթական պարտեզ</a:t>
            </a:r>
          </a:p>
          <a:p>
            <a:r>
              <a:rPr lang="hy-AM" dirty="0" smtClean="0">
                <a:latin typeface="Sylfaen" pitchFamily="18" charset="0"/>
              </a:rPr>
              <a:t>Առցանց քննարում</a:t>
            </a:r>
          </a:p>
          <a:p>
            <a:r>
              <a:rPr lang="hy-AM" dirty="0" smtClean="0">
                <a:latin typeface="Sylfaen" pitchFamily="18" charset="0"/>
              </a:rPr>
              <a:t>Մեկօրյա </a:t>
            </a:r>
            <a:r>
              <a:rPr lang="hy-AM" dirty="0" smtClean="0">
                <a:latin typeface="Sylfaen" pitchFamily="18" charset="0"/>
              </a:rPr>
              <a:t>ճամփորդություններ</a:t>
            </a:r>
            <a:endParaRPr lang="en-US" dirty="0" smtClean="0">
              <a:latin typeface="Sylfaen" pitchFamily="18" charset="0"/>
            </a:endParaRPr>
          </a:p>
          <a:p>
            <a:pPr marL="68580" indent="0">
              <a:buNone/>
            </a:pPr>
            <a:endParaRPr lang="en-US" dirty="0" smtClean="0">
              <a:latin typeface="Sylfaen" pitchFamily="18" charset="0"/>
            </a:endParaRPr>
          </a:p>
          <a:p>
            <a:endParaRPr lang="ru-RU" dirty="0" smtClean="0">
              <a:latin typeface="Sylfae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 smtClean="0"/>
              <a:t>Առաջարկներ, որոնք արվել են առցանց քննարկման ընթացքում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hy-AM" sz="2400" dirty="0" smtClean="0">
                <a:solidFill>
                  <a:schemeClr val="tx2">
                    <a:lumMod val="75000"/>
                  </a:schemeClr>
                </a:solidFill>
              </a:rPr>
              <a:t>Դասավանդողների գարնանային դպրոց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endParaRPr lang="hy-AM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hy-AM" sz="2400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  <a:r>
              <a:rPr lang="ru-RU" sz="2400" dirty="0" smtClean="0">
                <a:solidFill>
                  <a:srgbClr val="C00000"/>
                </a:solidFill>
              </a:rPr>
              <a:t>1404 </a:t>
            </a:r>
            <a:r>
              <a:rPr lang="ru-RU" sz="2400" dirty="0" err="1" smtClean="0">
                <a:solidFill>
                  <a:srgbClr val="C00000"/>
                </a:solidFill>
              </a:rPr>
              <a:t>մուտք</a:t>
            </a:r>
            <a:endParaRPr lang="hy-AM" sz="2400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hy-AM" sz="2400" dirty="0" smtClean="0"/>
              <a:t>Առաջարկներ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y-AM" sz="2400" dirty="0" smtClean="0"/>
              <a:t>Սեմինարների բացօթյա կազմակերպում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y-AM" sz="2400" dirty="0" smtClean="0"/>
              <a:t>Ընթերցումներ- Մարգարիտ Սարգյանը պատրաստում է նախագիծ ամառային դպրոցում իրականացնելու համար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2400" dirty="0" smtClean="0"/>
              <a:t>«</a:t>
            </a:r>
            <a:r>
              <a:rPr lang="hy-AM" sz="2400" dirty="0" smtClean="0"/>
              <a:t>Ֆիլմ ստեղծելու նոր ծրագրի</a:t>
            </a:r>
            <a:r>
              <a:rPr lang="ru-RU" sz="2400" dirty="0" smtClean="0"/>
              <a:t>»</a:t>
            </a:r>
            <a:r>
              <a:rPr lang="hy-AM" sz="2400" dirty="0" smtClean="0"/>
              <a:t> սեմինար, որը վարեց Կարինե Մացակյանը</a:t>
            </a:r>
          </a:p>
          <a:p>
            <a:pPr marL="514350" indent="-514350">
              <a:buFont typeface="Wingdings" pitchFamily="2" charset="2"/>
              <a:buChar char="Ø"/>
            </a:pPr>
            <a:endParaRPr lang="hy-AM" sz="2400" dirty="0" smtClean="0"/>
          </a:p>
          <a:p>
            <a:pPr marL="514350" indent="-514350">
              <a:buNone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y-AM" sz="2400" dirty="0" smtClean="0">
                <a:solidFill>
                  <a:schemeClr val="accent1">
                    <a:lumMod val="50000"/>
                  </a:schemeClr>
                </a:solidFill>
              </a:rPr>
              <a:t>Առավոտյան ընդհանուր պարապմունք, </a:t>
            </a:r>
            <a:r>
              <a:rPr lang="hy-AM" sz="2400" dirty="0" smtClean="0"/>
              <a:t/>
            </a:r>
            <a:br>
              <a:rPr lang="hy-AM" sz="2400" dirty="0" smtClean="0"/>
            </a:br>
            <a:r>
              <a:rPr lang="hy-AM" sz="2400" dirty="0" smtClean="0"/>
              <a:t>որտեղ քննարկվել է Լուսինե Փաշայանի </a:t>
            </a:r>
            <a:r>
              <a:rPr lang="ru-RU" sz="2400" dirty="0" smtClean="0"/>
              <a:t>«</a:t>
            </a:r>
            <a:r>
              <a:rPr lang="hy-AM" sz="2400" dirty="0" smtClean="0"/>
              <a:t>Դպիրում</a:t>
            </a:r>
            <a:r>
              <a:rPr lang="ru-RU" sz="2400" dirty="0" smtClean="0"/>
              <a:t>»</a:t>
            </a:r>
            <a:r>
              <a:rPr lang="hy-AM" sz="2400" dirty="0" smtClean="0"/>
              <a:t> հրապարակված նյութը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996 մուտք</a:t>
            </a:r>
            <a:r>
              <a:rPr lang="ru-RU" sz="2400" dirty="0" smtClean="0"/>
              <a:t>,</a:t>
            </a:r>
            <a:r>
              <a:rPr lang="hy-AM" sz="2400" dirty="0" smtClean="0"/>
              <a:t> քննարկում</a:t>
            </a:r>
            <a:r>
              <a:rPr lang="en-US" sz="2400" dirty="0"/>
              <a:t>.</a:t>
            </a:r>
            <a:r>
              <a:rPr lang="hy-AM" sz="2400" dirty="0" smtClean="0"/>
              <a:t> լավ մոդել էր առացանց ընթերցանության համար:</a:t>
            </a:r>
          </a:p>
          <a:p>
            <a:r>
              <a:rPr lang="hy-AM" sz="2400" dirty="0" smtClean="0"/>
              <a:t>Առաջարկներ</a:t>
            </a:r>
          </a:p>
          <a:p>
            <a:pPr>
              <a:buFont typeface="Wingdings" pitchFamily="2" charset="2"/>
              <a:buChar char="Ø"/>
            </a:pPr>
            <a:r>
              <a:rPr lang="hy-AM" sz="2400" dirty="0" smtClean="0"/>
              <a:t>Ընդհանուր պարապմունքի ուսումնական փաթեթ</a:t>
            </a:r>
            <a:r>
              <a:rPr lang="en-US" sz="2400" dirty="0" smtClean="0"/>
              <a:t>(</a:t>
            </a:r>
            <a:r>
              <a:rPr lang="hy-AM" sz="2400" dirty="0" smtClean="0"/>
              <a:t>երգեր, բանաստեղծություններ...</a:t>
            </a:r>
            <a:r>
              <a:rPr lang="en-US" sz="2400" dirty="0" smtClean="0"/>
              <a:t>)</a:t>
            </a:r>
            <a:endParaRPr lang="hy-AM" sz="2400" dirty="0" smtClean="0"/>
          </a:p>
          <a:p>
            <a:pPr>
              <a:buFont typeface="Wingdings" pitchFamily="2" charset="2"/>
              <a:buChar char="Ø"/>
            </a:pPr>
            <a:r>
              <a:rPr lang="hy-AM" sz="2400" dirty="0" smtClean="0"/>
              <a:t>Ուսումնական ֆիլմ, որը կպատմի նախապատրաստությունից մինչև ընդհանուր պարապմունք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 smtClean="0"/>
              <a:t>«Բազմակետ...» </a:t>
            </a:r>
            <a:r>
              <a:rPr lang="hy-AM" dirty="0" smtClean="0"/>
              <a:t>ալմանախ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en-US" dirty="0" err="1" smtClean="0"/>
              <a:t>վարում</a:t>
            </a:r>
            <a:r>
              <a:rPr lang="en-US" dirty="0" smtClean="0"/>
              <a:t> </a:t>
            </a:r>
            <a:r>
              <a:rPr lang="en-US" dirty="0" err="1" smtClean="0"/>
              <a:t>էր</a:t>
            </a:r>
            <a:r>
              <a:rPr lang="en-US" dirty="0" smtClean="0"/>
              <a:t> </a:t>
            </a:r>
            <a:r>
              <a:rPr lang="en-US" dirty="0" err="1" smtClean="0"/>
              <a:t>Սոնա</a:t>
            </a:r>
            <a:r>
              <a:rPr lang="en-US" dirty="0" smtClean="0"/>
              <a:t> </a:t>
            </a:r>
            <a:r>
              <a:rPr lang="en-US" dirty="0" err="1" smtClean="0"/>
              <a:t>Արսենյանը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1086 </a:t>
            </a:r>
            <a:r>
              <a:rPr lang="ru-RU" dirty="0" err="1" smtClean="0">
                <a:solidFill>
                  <a:srgbClr val="C00000"/>
                </a:solidFill>
              </a:rPr>
              <a:t>մուտք</a:t>
            </a:r>
            <a:endParaRPr lang="hy-AM" dirty="0" smtClean="0">
              <a:solidFill>
                <a:srgbClr val="C00000"/>
              </a:solidFill>
            </a:endParaRPr>
          </a:p>
          <a:p>
            <a:r>
              <a:rPr lang="hy-AM" b="1" dirty="0" smtClean="0"/>
              <a:t>Առաջարկներ</a:t>
            </a:r>
            <a:endParaRPr lang="en-US" b="1" dirty="0" smtClean="0"/>
          </a:p>
          <a:p>
            <a:pPr>
              <a:buFontTx/>
              <a:buChar char="-"/>
            </a:pPr>
            <a:r>
              <a:rPr lang="en-US" dirty="0" err="1" smtClean="0"/>
              <a:t>Գեղարվեստական</a:t>
            </a:r>
            <a:r>
              <a:rPr lang="en-US" dirty="0" smtClean="0"/>
              <a:t> </a:t>
            </a:r>
            <a:r>
              <a:rPr lang="en-US" dirty="0" err="1" smtClean="0"/>
              <a:t>թարգմանությունների</a:t>
            </a:r>
            <a:r>
              <a:rPr lang="en-US" dirty="0" smtClean="0"/>
              <a:t> </a:t>
            </a:r>
            <a:r>
              <a:rPr lang="en-US" dirty="0" err="1" smtClean="0"/>
              <a:t>բաժին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Բաց</a:t>
            </a:r>
            <a:r>
              <a:rPr lang="en-US" dirty="0" smtClean="0"/>
              <a:t>, </a:t>
            </a:r>
            <a:r>
              <a:rPr lang="en-US" dirty="0" err="1" smtClean="0"/>
              <a:t>ստեղծագործական</a:t>
            </a:r>
            <a:r>
              <a:rPr lang="en-US" dirty="0" smtClean="0"/>
              <a:t> </a:t>
            </a:r>
            <a:r>
              <a:rPr lang="en-US" dirty="0" err="1" smtClean="0"/>
              <a:t>միջավայր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Նյութերի</a:t>
            </a:r>
            <a:r>
              <a:rPr lang="en-US" dirty="0" smtClean="0"/>
              <a:t> </a:t>
            </a:r>
            <a:r>
              <a:rPr lang="en-US" dirty="0" err="1" smtClean="0"/>
              <a:t>ընտրության</a:t>
            </a:r>
            <a:r>
              <a:rPr lang="en-US" dirty="0" smtClean="0"/>
              <a:t> </a:t>
            </a:r>
            <a:r>
              <a:rPr lang="en-US" dirty="0" err="1" smtClean="0"/>
              <a:t>խմբի</a:t>
            </a:r>
            <a:r>
              <a:rPr lang="en-US" dirty="0" smtClean="0"/>
              <a:t> </a:t>
            </a:r>
            <a:r>
              <a:rPr lang="en-US" dirty="0" err="1" smtClean="0"/>
              <a:t>առաջարկ</a:t>
            </a:r>
            <a:endParaRPr lang="en-US" dirty="0" smtClean="0"/>
          </a:p>
          <a:p>
            <a:pPr>
              <a:buFontTx/>
              <a:buChar char="-"/>
            </a:pPr>
            <a:r>
              <a:rPr lang="hy-AM" dirty="0" smtClean="0"/>
              <a:t>Հ</a:t>
            </a:r>
            <a:r>
              <a:rPr lang="en-US" dirty="0" err="1" smtClean="0"/>
              <a:t>ոնորարի</a:t>
            </a:r>
            <a:r>
              <a:rPr lang="en-US" dirty="0" smtClean="0"/>
              <a:t> </a:t>
            </a:r>
            <a:r>
              <a:rPr lang="en-US" dirty="0" err="1" smtClean="0"/>
              <a:t>կազմակերպում</a:t>
            </a:r>
            <a:endParaRPr lang="en-US" smtClean="0"/>
          </a:p>
          <a:p>
            <a:pPr marL="68580" indent="0">
              <a:buNone/>
            </a:pPr>
            <a:endParaRPr lang="hy-AM" dirty="0" smtClean="0"/>
          </a:p>
          <a:p>
            <a:pPr>
              <a:buFont typeface="Wingdings" pitchFamily="2" charset="2"/>
              <a:buChar char="Ø"/>
            </a:pPr>
            <a:endParaRPr lang="hy-AM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Գարնանային դպրոցի աշխատանքային խմբերի համակարգողների հաշվետվություն են ներկայացրել Վահրամ Թոքմաջյանը, Անահիտ Հարությունյանը</a:t>
            </a:r>
            <a:r>
              <a:rPr lang="hy-AM" dirty="0" smtClean="0"/>
              <a:t>:</a:t>
            </a:r>
            <a:endParaRPr lang="ru-RU" dirty="0" smtClean="0"/>
          </a:p>
          <a:p>
            <a:r>
              <a:rPr lang="ru-RU" dirty="0" err="1" smtClean="0"/>
              <a:t>Գարնանային դպրոցին վերաբերվող բոլոր հրապարակումները, ժամանակացույցը, ծրագրերը հրապարակված են</a:t>
            </a:r>
            <a:r>
              <a:rPr lang="ru-RU" dirty="0" smtClean="0"/>
              <a:t> </a:t>
            </a:r>
            <a:r>
              <a:rPr lang="en-US" dirty="0" err="1" smtClean="0"/>
              <a:t>mskh</a:t>
            </a:r>
            <a:r>
              <a:rPr lang="ru-RU" dirty="0" smtClean="0"/>
              <a:t>.</a:t>
            </a:r>
            <a:r>
              <a:rPr lang="en-US" dirty="0" smtClean="0"/>
              <a:t>am</a:t>
            </a:r>
            <a:r>
              <a:rPr lang="ru-RU" dirty="0" smtClean="0"/>
              <a:t> </a:t>
            </a:r>
            <a:r>
              <a:rPr lang="ru-RU" dirty="0" err="1" smtClean="0"/>
              <a:t>–ի </a:t>
            </a:r>
            <a:r>
              <a:rPr lang="ru-RU" dirty="0" err="1" smtClean="0">
                <a:hlinkClick r:id="rId2"/>
              </a:rPr>
              <a:t>«սեմինարներ» </a:t>
            </a:r>
            <a:r>
              <a:rPr lang="ru-RU" dirty="0" err="1" smtClean="0"/>
              <a:t>ենթաէջում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Հրապարակումներ այլ լրատվամիջոցներով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err="1" smtClean="0"/>
              <a:t>«Կրթական միջավարի»</a:t>
            </a:r>
            <a:r>
              <a:rPr lang="ru-RU" dirty="0" smtClean="0"/>
              <a:t> </a:t>
            </a:r>
            <a:r>
              <a:rPr lang="en-US" dirty="0" smtClean="0"/>
              <a:t>info</a:t>
            </a:r>
            <a:r>
              <a:rPr lang="ru-RU" dirty="0" err="1" smtClean="0"/>
              <a:t>-հրապարակումը</a:t>
            </a:r>
            <a:r>
              <a:rPr lang="ru-RU" dirty="0" smtClean="0"/>
              <a:t>  </a:t>
            </a:r>
            <a:r>
              <a:rPr lang="en-US" dirty="0" err="1" smtClean="0"/>
              <a:t>արձակուրդին</a:t>
            </a:r>
            <a:r>
              <a:rPr lang="hy-AM" dirty="0" smtClean="0"/>
              <a:t> </a:t>
            </a:r>
            <a:r>
              <a:rPr lang="ru-RU" dirty="0" err="1" smtClean="0"/>
              <a:t>դպրոց են գնում ուսուցիչները</a:t>
            </a:r>
            <a:endParaRPr lang="hy-AM" dirty="0" smtClean="0"/>
          </a:p>
          <a:p>
            <a:r>
              <a:rPr lang="en-US" dirty="0" err="1" smtClean="0"/>
              <a:t>Ֆեյբուք</a:t>
            </a:r>
            <a:r>
              <a:rPr lang="hy-AM" dirty="0" smtClean="0"/>
              <a:t> </a:t>
            </a:r>
            <a:r>
              <a:rPr lang="en-US" dirty="0" err="1" smtClean="0"/>
              <a:t>սոցցանցում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93</TotalTime>
  <Words>269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«Մխիթար Սեբաստացի» կրթահամալիր  </vt:lpstr>
      <vt:lpstr>Մասնակիցներ </vt:lpstr>
      <vt:lpstr>Կազմակերպում </vt:lpstr>
      <vt:lpstr>Սեմինարների կառուցվածք</vt:lpstr>
      <vt:lpstr>Առաջարկներ, որոնք արվել են առցանց քննարկման ընթացքում</vt:lpstr>
      <vt:lpstr>Առավոտյան ընդհանուր պարապմունք,  որտեղ քննարկվել է Լուսինե Փաշայանի «Դպիրում» հրապարակված նյութը</vt:lpstr>
      <vt:lpstr>«Բազմակետ...» ալմանախ վարում էր Սոնա Արսենյանը</vt:lpstr>
      <vt:lpstr>PowerPoint Presentation</vt:lpstr>
      <vt:lpstr>Հրապարակումներ այլ լրատվամիջոցներով</vt:lpstr>
      <vt:lpstr>Ամառային դպրոցին` առաջարկ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«Մխիթար Սեբաստացի» կրթահամալիր  </dc:title>
  <dc:creator>AA</dc:creator>
  <cp:lastModifiedBy>Nara</cp:lastModifiedBy>
  <cp:revision>9</cp:revision>
  <dcterms:created xsi:type="dcterms:W3CDTF">2013-04-07T15:08:10Z</dcterms:created>
  <dcterms:modified xsi:type="dcterms:W3CDTF">2013-04-09T08:13:10Z</dcterms:modified>
</cp:coreProperties>
</file>